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/>
    <p:restoredTop sz="94558"/>
  </p:normalViewPr>
  <p:slideViewPr>
    <p:cSldViewPr>
      <p:cViewPr varScale="1">
        <p:scale>
          <a:sx n="152" d="100"/>
          <a:sy n="152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</a:t>
            </a:r>
            <a:r>
              <a:rPr lang="cy-GB"/>
              <a:t>9: </a:t>
            </a:r>
            <a:r>
              <a:rPr lang="cy-GB" dirty="0"/>
              <a:t>Cyfrifo elw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7842-A0D7-8E40-8E04-058FD4CD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4101-0209-7A4A-86F9-331B1C34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Cyfrifo elw</a:t>
            </a:r>
            <a:endParaRPr lang="en-GB" dirty="0"/>
          </a:p>
          <a:p>
            <a:pPr lvl="1"/>
            <a:r>
              <a:rPr lang="cy-GB" dirty="0"/>
              <a:t>Datrys problemau aml-gam</a:t>
            </a:r>
            <a:endParaRPr lang="en-GB" dirty="0"/>
          </a:p>
          <a:p>
            <a:r>
              <a:rPr lang="cy-GB" dirty="0"/>
              <a:t>Heddiw, rydyn ni’n mynd i benderfynu pa bris y byddwn ni’n ei godi am ein cynnyrch.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Pa ffactorau sydd raid i ni eu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hystyried wrth benderfynu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ar bris?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Siaradwch â’ch grŵp busnes.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7507D9-D393-B841-8336-19CA5771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56384" cy="225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4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D938-B8FD-C042-BC17-BB9679AA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Penderfynu ar bris gwerthu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4C61-3C39-0E4B-9FC5-0F5DE54AE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Defnyddiwch wefannau archfarchnadoedd i ymchwilio i bris cynhyrchion eich cystadleuwyr.</a:t>
            </a:r>
            <a:endParaRPr lang="en-GB" dirty="0"/>
          </a:p>
          <a:p>
            <a:r>
              <a:rPr lang="cy-GB" dirty="0"/>
              <a:t>Penderfynwch ar bris yr hoffech ei godi am eich cynnyrch.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D66700-B55D-BF41-A0A9-3607C4630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47381"/>
          <a:stretch/>
        </p:blipFill>
        <p:spPr bwMode="auto">
          <a:xfrm>
            <a:off x="6084168" y="3356992"/>
            <a:ext cx="2030608" cy="2755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B00E-0F3C-9C4B-ADC1-8B5282FC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Refeniw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36B6-9BE9-1B46-9934-594893AF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Edrychwch ar eich rysáit i ddarganfod nifer y dognau o’ch cynnyrch y gallwch chi eu gwneud hynny yw faint o dartenni.</a:t>
            </a:r>
            <a:endParaRPr lang="en-GB" dirty="0"/>
          </a:p>
          <a:p>
            <a:r>
              <a:rPr lang="cy-GB" dirty="0"/>
              <a:t>Os ydych chi’n gwerthu’ch holl gynhyrchion am y pris gwerthu o’ch dewis, faint o refeniw </a:t>
            </a:r>
            <a:br>
              <a:rPr lang="cy-GB" dirty="0"/>
            </a:br>
            <a:r>
              <a:rPr lang="cy-GB" dirty="0"/>
              <a:t>fyddwch chi wedi’i wneud?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Sut y byddwch chi’n gweithio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hyn allan?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96C2A-5B75-0C4F-B858-ADEADC3F0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9" t="20467" r="13580" b="6424"/>
          <a:stretch/>
        </p:blipFill>
        <p:spPr bwMode="auto">
          <a:xfrm>
            <a:off x="5652120" y="3696526"/>
            <a:ext cx="2836292" cy="2432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5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B064-B50C-BA48-A4BF-266A1366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Elw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50C1-1CF3-CF45-8115-5313555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872208"/>
          </a:xfrm>
        </p:spPr>
        <p:txBody>
          <a:bodyPr/>
          <a:lstStyle/>
          <a:p>
            <a:r>
              <a:rPr lang="cy-GB" dirty="0"/>
              <a:t>Eich elw yw faint o arian rydych chi wedi’i wneud wrth werthu’ch cynhyrchion ar ôl i chi gael gwared ar gyfanswm cost prynu eu cynhwysion.</a:t>
            </a:r>
            <a:endParaRPr lang="en-GB" dirty="0"/>
          </a:p>
          <a:p>
            <a:pPr algn="ctr"/>
            <a:r>
              <a:rPr lang="cy-GB" b="1" dirty="0"/>
              <a:t>Elw = pris gwerthu – cost cynhwysion</a:t>
            </a:r>
            <a:r>
              <a:rPr lang="en-GB" b="1" dirty="0"/>
              <a:t> </a:t>
            </a:r>
            <a:endParaRPr lang="cy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01216-F3E1-F84F-9836-579A2C8F479C}"/>
              </a:ext>
            </a:extLst>
          </p:cNvPr>
          <p:cNvSpPr txBox="1"/>
          <p:nvPr/>
        </p:nvSpPr>
        <p:spPr>
          <a:xfrm>
            <a:off x="1475656" y="3933056"/>
            <a:ext cx="24482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o arian rydych chi’n ei wneud (refeniw)</a:t>
            </a:r>
            <a:endParaRPr lang="en-GB" dirty="0">
              <a:solidFill>
                <a:srgbClr val="E858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96D36-4C88-9C40-8750-D741A6DE8D43}"/>
              </a:ext>
            </a:extLst>
          </p:cNvPr>
          <p:cNvSpPr txBox="1"/>
          <p:nvPr/>
        </p:nvSpPr>
        <p:spPr>
          <a:xfrm>
            <a:off x="5218789" y="3933056"/>
            <a:ext cx="24495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mae eich cynhwysion yn ei gostio</a:t>
            </a:r>
            <a:endParaRPr lang="en-GB" dirty="0">
              <a:solidFill>
                <a:srgbClr val="E85803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924D72-4B06-994F-BEF5-5C5C347AADEA}"/>
              </a:ext>
            </a:extLst>
          </p:cNvPr>
          <p:cNvCxnSpPr>
            <a:cxnSpLocks/>
          </p:cNvCxnSpPr>
          <p:nvPr/>
        </p:nvCxnSpPr>
        <p:spPr>
          <a:xfrm flipH="1" flipV="1">
            <a:off x="5832098" y="3490773"/>
            <a:ext cx="396086" cy="514291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72BECB-38C4-8746-8463-48AEE88C45B9}"/>
              </a:ext>
            </a:extLst>
          </p:cNvPr>
          <p:cNvCxnSpPr>
            <a:cxnSpLocks/>
          </p:cNvCxnSpPr>
          <p:nvPr/>
        </p:nvCxnSpPr>
        <p:spPr>
          <a:xfrm flipV="1">
            <a:off x="2987824" y="3490773"/>
            <a:ext cx="415707" cy="51429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>
            <a:extLst>
              <a:ext uri="{FF2B5EF4-FFF2-40B4-BE49-F238E27FC236}">
                <a16:creationId xmlns:a16="http://schemas.microsoft.com/office/drawing/2014/main" id="{A938A933-E940-054A-AB5B-0190F9E4D50A}"/>
              </a:ext>
            </a:extLst>
          </p:cNvPr>
          <p:cNvSpPr/>
          <p:nvPr/>
        </p:nvSpPr>
        <p:spPr>
          <a:xfrm rot="749807">
            <a:off x="253460" y="1134618"/>
            <a:ext cx="8637079" cy="5106878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61EBC-6F52-944C-AFA2-9D98ED3CF3C1}"/>
              </a:ext>
            </a:extLst>
          </p:cNvPr>
          <p:cNvSpPr txBox="1"/>
          <p:nvPr/>
        </p:nvSpPr>
        <p:spPr>
          <a:xfrm>
            <a:off x="2123728" y="2636912"/>
            <a:ext cx="432047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400" b="1" dirty="0">
                <a:solidFill>
                  <a:schemeClr val="bg1"/>
                </a:solidFill>
              </a:rPr>
              <a:t>Er enghraifft:</a:t>
            </a:r>
            <a:endParaRPr lang="en-GB" sz="24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Os yw cyfanswm fy refeniw (arian rwy’n ei wneud wrth werthu fy nhartenni) </a:t>
            </a:r>
            <a:r>
              <a:rPr lang="cy-GB" sz="2400">
                <a:solidFill>
                  <a:schemeClr val="bg1"/>
                </a:solidFill>
              </a:rPr>
              <a:t>yn £7 </a:t>
            </a:r>
            <a:r>
              <a:rPr lang="cy-GB" sz="2400" dirty="0">
                <a:solidFill>
                  <a:schemeClr val="bg1"/>
                </a:solidFill>
              </a:rPr>
              <a:t>a’i fod yn </a:t>
            </a:r>
            <a:r>
              <a:rPr lang="cy-GB" sz="2400">
                <a:solidFill>
                  <a:schemeClr val="bg1"/>
                </a:solidFill>
              </a:rPr>
              <a:t>costio £2 </a:t>
            </a:r>
            <a:r>
              <a:rPr lang="cy-GB" sz="2400" dirty="0">
                <a:solidFill>
                  <a:schemeClr val="bg1"/>
                </a:solidFill>
              </a:rPr>
              <a:t>i’w gwneud, faint o elw fyddaf yn ei wneud?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B064-B50C-BA48-A4BF-266A1366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Elw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50C1-1CF3-CF45-8115-53135550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872208"/>
          </a:xfrm>
        </p:spPr>
        <p:txBody>
          <a:bodyPr/>
          <a:lstStyle/>
          <a:p>
            <a:r>
              <a:rPr lang="cy-GB" dirty="0"/>
              <a:t>Eich elw yw faint o arian rydych chi wedi’i wneud wrth werthu’ch cynhyrchion ar ôl i chi gael gwared ar gyfanswm cost prynu eu cynhwysion.</a:t>
            </a:r>
            <a:endParaRPr lang="en-GB" dirty="0"/>
          </a:p>
          <a:p>
            <a:pPr algn="ctr"/>
            <a:r>
              <a:rPr lang="cy-GB" b="1" dirty="0"/>
              <a:t>Elw = pris gwerthu – cost cynhwysion</a:t>
            </a:r>
            <a:r>
              <a:rPr lang="en-GB" b="1" dirty="0"/>
              <a:t> </a:t>
            </a:r>
            <a:endParaRPr lang="cy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01216-F3E1-F84F-9836-579A2C8F479C}"/>
              </a:ext>
            </a:extLst>
          </p:cNvPr>
          <p:cNvSpPr txBox="1"/>
          <p:nvPr/>
        </p:nvSpPr>
        <p:spPr>
          <a:xfrm>
            <a:off x="1475656" y="3933056"/>
            <a:ext cx="24482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o arian rydych chi’n ei wneud (refeniw)</a:t>
            </a:r>
            <a:endParaRPr lang="en-GB" dirty="0">
              <a:solidFill>
                <a:srgbClr val="E858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96D36-4C88-9C40-8750-D741A6DE8D43}"/>
              </a:ext>
            </a:extLst>
          </p:cNvPr>
          <p:cNvSpPr txBox="1"/>
          <p:nvPr/>
        </p:nvSpPr>
        <p:spPr>
          <a:xfrm>
            <a:off x="5218789" y="3933056"/>
            <a:ext cx="24495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Faint mae eich cynhwysion yn ei gostio</a:t>
            </a:r>
            <a:endParaRPr lang="en-GB" dirty="0">
              <a:solidFill>
                <a:srgbClr val="E85803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924D72-4B06-994F-BEF5-5C5C347AADEA}"/>
              </a:ext>
            </a:extLst>
          </p:cNvPr>
          <p:cNvCxnSpPr>
            <a:cxnSpLocks/>
          </p:cNvCxnSpPr>
          <p:nvPr/>
        </p:nvCxnSpPr>
        <p:spPr>
          <a:xfrm flipH="1" flipV="1">
            <a:off x="5832098" y="3490773"/>
            <a:ext cx="396086" cy="514291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72BECB-38C4-8746-8463-48AEE88C45B9}"/>
              </a:ext>
            </a:extLst>
          </p:cNvPr>
          <p:cNvCxnSpPr>
            <a:cxnSpLocks/>
          </p:cNvCxnSpPr>
          <p:nvPr/>
        </p:nvCxnSpPr>
        <p:spPr>
          <a:xfrm flipV="1">
            <a:off x="2987824" y="3490773"/>
            <a:ext cx="415707" cy="51429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>
            <a:extLst>
              <a:ext uri="{FF2B5EF4-FFF2-40B4-BE49-F238E27FC236}">
                <a16:creationId xmlns:a16="http://schemas.microsoft.com/office/drawing/2014/main" id="{A938A933-E940-054A-AB5B-0190F9E4D50A}"/>
              </a:ext>
            </a:extLst>
          </p:cNvPr>
          <p:cNvSpPr/>
          <p:nvPr/>
        </p:nvSpPr>
        <p:spPr>
          <a:xfrm rot="749807">
            <a:off x="253460" y="1134618"/>
            <a:ext cx="8637079" cy="5106878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61EBC-6F52-944C-AFA2-9D98ED3CF3C1}"/>
              </a:ext>
            </a:extLst>
          </p:cNvPr>
          <p:cNvSpPr txBox="1"/>
          <p:nvPr/>
        </p:nvSpPr>
        <p:spPr>
          <a:xfrm>
            <a:off x="2123728" y="2636912"/>
            <a:ext cx="432047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400" b="1" dirty="0">
                <a:solidFill>
                  <a:schemeClr val="bg1"/>
                </a:solidFill>
              </a:rPr>
              <a:t>Er enghraifft:</a:t>
            </a:r>
          </a:p>
          <a:p>
            <a:pPr algn="ctr">
              <a:lnSpc>
                <a:spcPct val="90000"/>
              </a:lnSpc>
            </a:pPr>
            <a:r>
              <a:rPr lang="cy-GB" sz="2400" dirty="0">
                <a:solidFill>
                  <a:schemeClr val="bg1"/>
                </a:solidFill>
              </a:rPr>
              <a:t>Os yw cyfanswm fy refeniw (arian rwy’n ei wneud wrth werthu fy nhartenni) yn £24 a’i fod yn costio £5 i’w gwneud, faint o elw fyddaf yn ei wneud?</a:t>
            </a:r>
          </a:p>
        </p:txBody>
      </p:sp>
    </p:spTree>
    <p:extLst>
      <p:ext uri="{BB962C8B-B14F-4D97-AF65-F5344CB8AC3E}">
        <p14:creationId xmlns:p14="http://schemas.microsoft.com/office/powerpoint/2010/main" val="9467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CDA1-EF25-074C-BA55-5D40ED71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Cyfrifo cyfanswm eich elw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1978-DE23-4642-B89F-A8E8F5A1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Cymerwch gyfanswm eich ffigwr refeniw yn gynharach yn y sesiwn a thynnwch gyfanswm yr arian a wariwyd gennych i brynu’ch cynhwysion.</a:t>
            </a:r>
            <a:endParaRPr lang="en-GB" dirty="0"/>
          </a:p>
          <a:p>
            <a:r>
              <a:rPr lang="cy-GB" dirty="0"/>
              <a:t>Yr arian sydd ar ôl yw’r elw y </a:t>
            </a:r>
            <a:br>
              <a:rPr lang="cy-GB" dirty="0"/>
            </a:br>
            <a:r>
              <a:rPr lang="cy-GB" dirty="0"/>
              <a:t>byddwch chi’n ei wneud wrth </a:t>
            </a:r>
            <a:br>
              <a:rPr lang="cy-GB" dirty="0"/>
            </a:br>
            <a:r>
              <a:rPr lang="cy-GB" dirty="0"/>
              <a:t>werthu’ch holl gynhyrchion </a:t>
            </a:r>
            <a:br>
              <a:rPr lang="cy-GB" dirty="0"/>
            </a:br>
            <a:r>
              <a:rPr lang="cy-GB" dirty="0"/>
              <a:t>am y pris gwerthu o’ch dewis.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059D36-B84C-BA44-8729-C65FFA67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64" y="3717032"/>
            <a:ext cx="3555479" cy="2371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360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Cam 9: Cyfrifo elw</vt:lpstr>
      <vt:lpstr>Amcanion dysgu</vt:lpstr>
      <vt:lpstr>Penderfynu ar bris gwerthu</vt:lpstr>
      <vt:lpstr>Refeniw</vt:lpstr>
      <vt:lpstr>Elw</vt:lpstr>
      <vt:lpstr>Elw</vt:lpstr>
      <vt:lpstr>Cyfrifo cyfanswm eich elw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89</cp:revision>
  <dcterms:created xsi:type="dcterms:W3CDTF">2019-10-23T13:59:40Z</dcterms:created>
  <dcterms:modified xsi:type="dcterms:W3CDTF">2019-12-08T13:46:49Z</dcterms:modified>
</cp:coreProperties>
</file>